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65" r:id="rId2"/>
    <p:sldId id="257" r:id="rId3"/>
    <p:sldId id="258" r:id="rId4"/>
    <p:sldId id="259" r:id="rId5"/>
    <p:sldId id="261" r:id="rId6"/>
    <p:sldId id="260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D565A-F0D8-4FC7-AB12-7C94ACFDE278}" type="datetimeFigureOut">
              <a:rPr lang="en-US" smtClean="0"/>
              <a:t>8/13/2017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4CB6A-4195-4C7B-9881-D8B88594A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711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46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999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95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538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176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6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53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CB6A-4195-4C7B-9881-D8B88594A6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15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87645-E511-492F-84CD-F3CFE8D4C7C3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0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FE1DB-DF4A-47F4-8453-380E3C81A29A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3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CF4D-02AB-453E-89EF-53EA7E0CCFDB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22933-B457-42A9-96AD-A048C3DA35E5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238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AB599490-28AD-4487-ADE1-8ACCF084AB86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38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802B2-D0F8-42DC-A097-4F630D20DDC0}" type="datetime1">
              <a:rPr lang="en-US" smtClean="0"/>
              <a:t>8/13/2017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7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E5964-06D4-479E-AB97-DFDB029EB368}" type="datetime1">
              <a:rPr lang="en-US" smtClean="0"/>
              <a:t>8/13/2017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282A8-0AC0-4125-90B0-6DB648B60BFA}" type="datetime1">
              <a:rPr lang="en-US" smtClean="0"/>
              <a:t>8/13/2017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3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B26E5-D01B-4233-8C38-D53E0AA57525}" type="datetime1">
              <a:rPr lang="en-US" smtClean="0"/>
              <a:t>8/13/2017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60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78FE-4563-45AC-8AF6-19F9A3C671D0}" type="datetime1">
              <a:rPr lang="en-US" smtClean="0"/>
              <a:t>8/13/2017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9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1225-345D-4F8B-B4D2-7B8373E4D8F3}" type="datetime1">
              <a:rPr lang="en-US" smtClean="0"/>
              <a:t>8/13/2017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8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434F7C9-8B25-4960-9ED7-96771DD03C05}" type="datetime1">
              <a:rPr lang="en-US" smtClean="0"/>
              <a:t>8/13/2017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fld id="{5B9686AC-7EC8-444D-AE2D-B7F8CA050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67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mortezafayazi73@gmail.com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1069848" y="990366"/>
            <a:ext cx="2475914" cy="1609344"/>
          </a:xfrm>
        </p:spPr>
        <p:txBody>
          <a:bodyPr>
            <a:normAutofit/>
          </a:bodyPr>
          <a:lstStyle/>
          <a:p>
            <a:r>
              <a:rPr lang="en-US" sz="7200" dirty="0" smtClean="0"/>
              <a:t>SOP</a:t>
            </a:r>
            <a:endParaRPr lang="en-US" sz="72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>
          <a:blipFill>
            <a:blip r:embed="rId4"/>
            <a:stretch>
              <a:fillRect/>
            </a:stretch>
          </a:blipFill>
        </p:spPr>
        <p:txBody>
          <a:bodyPr/>
          <a:lstStyle/>
          <a:p>
            <a:fld id="{5B9686AC-7EC8-444D-AE2D-B7F8CA050E1B}" type="slidenum">
              <a:rPr lang="en-US" smtClean="0"/>
              <a:t>1</a:t>
            </a:fld>
            <a:endParaRPr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endParaRPr lang="en-US" sz="2800" b="1" dirty="0" smtClean="0"/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endParaRPr lang="en-US" sz="2800" b="1" dirty="0" smtClean="0"/>
          </a:p>
          <a:p>
            <a:pPr marL="0" indent="0">
              <a:buNone/>
            </a:pPr>
            <a:r>
              <a:rPr lang="en-US" sz="2800" dirty="0"/>
              <a:t>Presented by Morteza Fayazi</a:t>
            </a:r>
          </a:p>
          <a:p>
            <a:pPr marL="0" indent="0">
              <a:buNone/>
            </a:pPr>
            <a:r>
              <a:rPr lang="en-US" sz="2800" dirty="0"/>
              <a:t>Email: </a:t>
            </a:r>
            <a:r>
              <a:rPr lang="en-US" sz="2800" dirty="0">
                <a:hlinkClick r:id="rId5"/>
              </a:rPr>
              <a:t>mortezafayazi73@gmail.com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Telegram: @mortezafayazi73</a:t>
            </a:r>
          </a:p>
          <a:p>
            <a:pPr marL="0" indent="0">
              <a:buNone/>
            </a:pPr>
            <a:endParaRPr lang="en-US" sz="2800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1069848" y="512064"/>
            <a:ext cx="10058400" cy="1609344"/>
          </a:xfrm>
        </p:spPr>
        <p:txBody>
          <a:bodyPr/>
          <a:lstStyle/>
          <a:p>
            <a:r>
              <a:rPr lang="en-US" dirty="0" smtClean="0"/>
              <a:t>What is SOP?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2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 smtClean="0"/>
              <a:t> </a:t>
            </a:r>
            <a:r>
              <a:rPr lang="en-US" sz="2400" b="1" dirty="0" smtClean="0"/>
              <a:t>Probably the hardest </a:t>
            </a:r>
            <a:r>
              <a:rPr lang="en-US" sz="2400" b="1" dirty="0"/>
              <a:t>thing you will ever </a:t>
            </a:r>
            <a:r>
              <a:rPr lang="en-US" sz="2400" b="1" dirty="0" smtClean="0"/>
              <a:t>write!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It </a:t>
            </a:r>
            <a:r>
              <a:rPr lang="en-US" sz="2400" b="1" dirty="0"/>
              <a:t>is an opportunity for you to give a picture of yourself!</a:t>
            </a:r>
          </a:p>
          <a:p>
            <a:r>
              <a:rPr lang="en-US" sz="2400" b="1" dirty="0" smtClean="0"/>
              <a:t> </a:t>
            </a:r>
            <a:r>
              <a:rPr lang="en-US" b="1" dirty="0" smtClean="0"/>
              <a:t>Statement of Purpose – Letter of Intent </a:t>
            </a:r>
          </a:p>
          <a:p>
            <a:r>
              <a:rPr lang="en-US" b="1" dirty="0" smtClean="0"/>
              <a:t> Personal </a:t>
            </a:r>
            <a:r>
              <a:rPr lang="en-US" b="1" dirty="0"/>
              <a:t>Statement </a:t>
            </a:r>
            <a:r>
              <a:rPr lang="en-US" b="1" dirty="0" smtClean="0"/>
              <a:t>– Research Statement</a:t>
            </a:r>
            <a:endParaRPr lang="en-US" b="1" dirty="0"/>
          </a:p>
          <a:p>
            <a:endParaRPr lang="en-US" sz="2400" b="1" dirty="0" smtClean="0"/>
          </a:p>
          <a:p>
            <a:r>
              <a:rPr lang="en-US" sz="2400" b="1" dirty="0"/>
              <a:t> </a:t>
            </a:r>
            <a:r>
              <a:rPr lang="en-US" sz="2400" b="1" dirty="0" smtClean="0"/>
              <a:t>Opening Paragraph (Introduction)</a:t>
            </a:r>
          </a:p>
          <a:p>
            <a:r>
              <a:rPr lang="en-US" sz="2400" b="1" dirty="0" smtClean="0"/>
              <a:t> Performance in current degree (Claims 1)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Personal characteristics and future plans (Claims 2)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Why this field and this university? (Conclusion)</a:t>
            </a:r>
          </a:p>
          <a:p>
            <a:endParaRPr lang="en-US" sz="2800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30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1069848" y="704483"/>
            <a:ext cx="10058400" cy="1382805"/>
          </a:xfrm>
        </p:spPr>
        <p:txBody>
          <a:bodyPr>
            <a:normAutofit/>
          </a:bodyPr>
          <a:lstStyle/>
          <a:p>
            <a:r>
              <a:rPr lang="en-US" dirty="0" smtClean="0"/>
              <a:t>Opening Paragraph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3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1069848" y="2087288"/>
            <a:ext cx="10058400" cy="4550621"/>
          </a:xfrm>
        </p:spPr>
        <p:txBody>
          <a:bodyPr>
            <a:normAutofit lnSpcReduction="10000"/>
          </a:bodyPr>
          <a:lstStyle/>
          <a:p>
            <a:r>
              <a:rPr lang="en-US" sz="2800" b="1" dirty="0" smtClean="0"/>
              <a:t> </a:t>
            </a:r>
            <a:r>
              <a:rPr lang="en-US" sz="2400" b="1" dirty="0" smtClean="0"/>
              <a:t>Generally the most important!</a:t>
            </a:r>
          </a:p>
          <a:p>
            <a:r>
              <a:rPr lang="en-US" sz="2400" b="1" dirty="0" smtClean="0"/>
              <a:t> It is here that you grab the reader’s attention or lose it!</a:t>
            </a:r>
          </a:p>
          <a:p>
            <a:r>
              <a:rPr lang="en-US" sz="2400" b="1" dirty="0" smtClean="0"/>
              <a:t> It should be professional and academic not conventional conversation!!</a:t>
            </a:r>
          </a:p>
          <a:p>
            <a:r>
              <a:rPr lang="en-US" sz="2400" b="1" dirty="0" smtClean="0"/>
              <a:t> Brief explanation that supports the claim </a:t>
            </a:r>
            <a:endParaRPr lang="en-US" sz="1800" b="1" dirty="0" smtClean="0"/>
          </a:p>
          <a:p>
            <a:r>
              <a:rPr lang="en-US" sz="2400" b="1" dirty="0" smtClean="0"/>
              <a:t> Example: Why are you interested in your subject? Because of its broad applications</a:t>
            </a:r>
          </a:p>
          <a:p>
            <a:r>
              <a:rPr lang="en-US" sz="2400" b="1" dirty="0" smtClean="0"/>
              <a:t> Review </a:t>
            </a:r>
            <a:r>
              <a:rPr lang="en-US" sz="2400" b="1" dirty="0"/>
              <a:t>the most important events when you were younger which </a:t>
            </a:r>
            <a:br>
              <a:rPr lang="en-US" sz="2400" b="1" dirty="0"/>
            </a:br>
            <a:r>
              <a:rPr lang="en-US" sz="2400" b="1" dirty="0"/>
              <a:t> can impress readers</a:t>
            </a:r>
          </a:p>
          <a:p>
            <a:r>
              <a:rPr lang="en-US" sz="2400" b="1" dirty="0"/>
              <a:t> Examples: Your honors in high school, your experience of hardworking</a:t>
            </a:r>
          </a:p>
          <a:p>
            <a:endParaRPr lang="en-US" sz="2400" b="1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55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in Your Current Degree 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4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 When did you become interested AND How?</a:t>
            </a:r>
          </a:p>
          <a:p>
            <a:r>
              <a:rPr lang="en-US" sz="2400" b="1" dirty="0" smtClean="0"/>
              <a:t> Reasons of your special academic events such as </a:t>
            </a:r>
            <a:r>
              <a:rPr lang="en-US" sz="2300" b="1" dirty="0" smtClean="0"/>
              <a:t>Gap, Double Major</a:t>
            </a:r>
          </a:p>
          <a:p>
            <a:r>
              <a:rPr lang="en-US" sz="2300" b="1" dirty="0"/>
              <a:t> </a:t>
            </a:r>
            <a:r>
              <a:rPr lang="en-US" sz="2300" b="1" dirty="0" smtClean="0"/>
              <a:t>The most important honors such as GPA, ranking.</a:t>
            </a:r>
          </a:p>
          <a:p>
            <a:r>
              <a:rPr lang="en-US" sz="2400" b="1" dirty="0" smtClean="0"/>
              <a:t> Specific research and lab works (Reasons are more important than   results!!)</a:t>
            </a:r>
            <a:endParaRPr lang="en-US" sz="2400" b="1" dirty="0"/>
          </a:p>
          <a:p>
            <a:r>
              <a:rPr lang="en-US" sz="2400" b="1" dirty="0" smtClean="0"/>
              <a:t> Try to make a connection between your research and your future        interests </a:t>
            </a:r>
          </a:p>
          <a:p>
            <a:r>
              <a:rPr lang="en-US" sz="2400" b="1" dirty="0"/>
              <a:t> </a:t>
            </a:r>
            <a:r>
              <a:rPr lang="en-US" b="1" dirty="0" smtClean="0"/>
              <a:t>Try to be an academic writer! NOT a technical one!</a:t>
            </a:r>
          </a:p>
          <a:p>
            <a:r>
              <a:rPr lang="en-US" sz="2400" b="1" dirty="0"/>
              <a:t> </a:t>
            </a:r>
            <a:r>
              <a:rPr lang="en-US" b="1" dirty="0" smtClean="0"/>
              <a:t>Pay attention to timeline AND transitions between paragraphs</a:t>
            </a:r>
            <a:r>
              <a:rPr lang="en-US" sz="2400" b="1" dirty="0" smtClean="0"/>
              <a:t>!  </a:t>
            </a:r>
            <a:endParaRPr lang="en-US" sz="1800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Characteristics &amp; Future Plans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5</a:t>
            </a:fld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  <p:sp>
        <p:nvSpPr>
          <p:cNvPr id="9" name="Content Placeholder 23"/>
          <p:cNvSpPr txBox="1">
            <a:spLocks/>
          </p:cNvSpPr>
          <p:nvPr/>
        </p:nvSpPr>
        <p:spPr>
          <a:xfrm>
            <a:off x="1210216" y="2273808"/>
            <a:ext cx="10015247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 </a:t>
            </a:r>
            <a:r>
              <a:rPr lang="en-US" sz="2400" b="1" dirty="0" smtClean="0"/>
              <a:t>What is unique, distinctive, and impressive about you?</a:t>
            </a:r>
          </a:p>
          <a:p>
            <a:r>
              <a:rPr lang="en-US" sz="2400" b="1" dirty="0" smtClean="0"/>
              <a:t> Perseverance, creativity, and other personal characteristics!</a:t>
            </a:r>
          </a:p>
          <a:p>
            <a:r>
              <a:rPr lang="en-US" sz="2400" b="1" dirty="0" smtClean="0"/>
              <a:t> Have you had to overcome any unusual obstacles in your life?</a:t>
            </a:r>
          </a:p>
          <a:p>
            <a:r>
              <a:rPr lang="en-US" sz="2400" dirty="0"/>
              <a:t> </a:t>
            </a:r>
            <a:r>
              <a:rPr lang="en-US" sz="2400" b="1" dirty="0" smtClean="0"/>
              <a:t>Team work, Leadership, or managerial skills</a:t>
            </a:r>
          </a:p>
          <a:p>
            <a:endParaRPr lang="en-US" sz="2400" dirty="0"/>
          </a:p>
          <a:p>
            <a:r>
              <a:rPr lang="en-US" sz="2400" dirty="0" smtClean="0"/>
              <a:t> </a:t>
            </a:r>
            <a:r>
              <a:rPr lang="en-US" sz="2400" b="1" dirty="0" smtClean="0"/>
              <a:t>Your </a:t>
            </a:r>
            <a:r>
              <a:rPr lang="en-US" sz="2400" b="1" dirty="0"/>
              <a:t>intended future use of graduate study (Career Goals &amp; Plans</a:t>
            </a:r>
            <a:r>
              <a:rPr lang="en-US" sz="2400" b="1" dirty="0" smtClean="0"/>
              <a:t>)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Why graduate studies?</a:t>
            </a:r>
            <a:endParaRPr lang="en-US" sz="2400" b="1" dirty="0"/>
          </a:p>
          <a:p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5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field and this university?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6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 Conclusion about your interests (Claims 1 and 2)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Mention </a:t>
            </a:r>
            <a:r>
              <a:rPr lang="en-US" sz="2400" b="1" dirty="0"/>
              <a:t>one or two professors in that </a:t>
            </a:r>
            <a:r>
              <a:rPr lang="en-US" sz="2400" b="1" dirty="0" smtClean="0"/>
              <a:t>university</a:t>
            </a:r>
          </a:p>
          <a:p>
            <a:pPr lvl="1"/>
            <a:r>
              <a:rPr lang="en-US" sz="2000" b="1" dirty="0" smtClean="0"/>
              <a:t> If </a:t>
            </a:r>
            <a:r>
              <a:rPr lang="en-US" sz="2000" b="1" dirty="0"/>
              <a:t>you have contacted with them</a:t>
            </a:r>
          </a:p>
          <a:p>
            <a:pPr lvl="1"/>
            <a:r>
              <a:rPr lang="en-US" sz="2000" b="1" dirty="0"/>
              <a:t> OR If you are interested in their </a:t>
            </a:r>
            <a:r>
              <a:rPr lang="en-US" sz="2000" b="1" dirty="0" smtClean="0"/>
              <a:t>work</a:t>
            </a:r>
            <a:endParaRPr lang="en-US" sz="2400" b="1" dirty="0"/>
          </a:p>
          <a:p>
            <a:r>
              <a:rPr lang="en-US" sz="2400" b="1" dirty="0"/>
              <a:t> </a:t>
            </a:r>
            <a:r>
              <a:rPr lang="en-US" sz="2400" b="1" dirty="0" smtClean="0"/>
              <a:t>Why this university attracts you?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8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Important Tips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7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 </a:t>
            </a:r>
            <a:r>
              <a:rPr lang="en-US" sz="2400" b="1" dirty="0"/>
              <a:t>Provide rational reasons that </a:t>
            </a:r>
            <a:r>
              <a:rPr lang="en-US" sz="2400" b="1"/>
              <a:t>assist </a:t>
            </a:r>
            <a:r>
              <a:rPr lang="en-US" sz="2400" b="1" smtClean="0"/>
              <a:t>the reader </a:t>
            </a:r>
            <a:r>
              <a:rPr lang="en-US" sz="2400" b="1" dirty="0"/>
              <a:t>to comprehend why you mention this event and force reader to follow the rest.</a:t>
            </a:r>
            <a:endParaRPr lang="en-US" sz="2400" b="1" dirty="0" smtClean="0"/>
          </a:p>
          <a:p>
            <a:r>
              <a:rPr lang="en-US" sz="2400" b="1" dirty="0"/>
              <a:t> It should be professional and academic not conventional conversation!!</a:t>
            </a:r>
          </a:p>
          <a:p>
            <a:r>
              <a:rPr lang="en-US" sz="2400" b="1" dirty="0" smtClean="0"/>
              <a:t> Emphasize your hardworking, intelligence, and your readiness to deal with unknown and complicated challenges.</a:t>
            </a:r>
          </a:p>
          <a:p>
            <a:r>
              <a:rPr lang="en-US" sz="2400" b="1" dirty="0" smtClean="0"/>
              <a:t> It should include brief and useful information not long and boring context.</a:t>
            </a:r>
          </a:p>
          <a:p>
            <a:r>
              <a:rPr lang="en-US" sz="2400" b="1" dirty="0" smtClean="0"/>
              <a:t> Just be inspired by templates and never copy them even one paragraph, and never follow odd structures.</a:t>
            </a:r>
            <a:endParaRPr 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86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&amp; Discussion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686AC-7EC8-444D-AE2D-B7F8CA050E1B}" type="slidenum">
              <a:rPr lang="en-US" smtClean="0"/>
              <a:t>8</a:t>
            </a:fld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69848" y="6327330"/>
            <a:ext cx="247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APPLY 2017</a:t>
            </a:r>
            <a:endParaRPr lang="en-US" dirty="0"/>
          </a:p>
        </p:txBody>
      </p:sp>
      <p:pic>
        <p:nvPicPr>
          <p:cNvPr id="9" name="Content Placeholder 4"/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40373" y="1855431"/>
            <a:ext cx="4711254" cy="4711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492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Wood Type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983</TotalTime>
  <Words>503</Words>
  <Application>Microsoft Office PowerPoint</Application>
  <PresentationFormat>Widescreen</PresentationFormat>
  <Paragraphs>89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Georgia</vt:lpstr>
      <vt:lpstr>Trebuchet MS</vt:lpstr>
      <vt:lpstr>Wingdings</vt:lpstr>
      <vt:lpstr>Wood Type</vt:lpstr>
      <vt:lpstr>SOP</vt:lpstr>
      <vt:lpstr>What is SOP?</vt:lpstr>
      <vt:lpstr>Opening Paragraph</vt:lpstr>
      <vt:lpstr>Performance in Your Current Degree </vt:lpstr>
      <vt:lpstr>Personal Characteristics &amp; Future Plans</vt:lpstr>
      <vt:lpstr>Why this field and this university?</vt:lpstr>
      <vt:lpstr>Some Important Tips</vt:lpstr>
      <vt:lpstr>Questions &amp; Discussion</vt:lpstr>
    </vt:vector>
  </TitlesOfParts>
  <Company>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Nader</dc:creator>
  <cp:lastModifiedBy>User</cp:lastModifiedBy>
  <cp:revision>61</cp:revision>
  <dcterms:created xsi:type="dcterms:W3CDTF">2014-06-22T21:23:40Z</dcterms:created>
  <dcterms:modified xsi:type="dcterms:W3CDTF">2017-08-13T17:27:30Z</dcterms:modified>
</cp:coreProperties>
</file>

<file path=docProps/thumbnail.jpeg>
</file>